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6" r:id="rId4"/>
    <p:sldId id="262" r:id="rId5"/>
    <p:sldId id="263" r:id="rId6"/>
    <p:sldId id="264" r:id="rId7"/>
    <p:sldId id="268" r:id="rId8"/>
    <p:sldId id="258" r:id="rId9"/>
    <p:sldId id="265" r:id="rId10"/>
    <p:sldId id="266" r:id="rId11"/>
    <p:sldId id="269" r:id="rId12"/>
    <p:sldId id="267" r:id="rId13"/>
    <p:sldId id="270" r:id="rId14"/>
    <p:sldId id="277" r:id="rId15"/>
    <p:sldId id="259" r:id="rId16"/>
    <p:sldId id="271" r:id="rId17"/>
    <p:sldId id="272" r:id="rId18"/>
    <p:sldId id="273" r:id="rId19"/>
    <p:sldId id="274" r:id="rId20"/>
    <p:sldId id="275" r:id="rId21"/>
    <p:sldId id="261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B2CCF28-E14B-4AC2-84AB-FD1D61C6F02D}">
          <p14:sldIdLst>
            <p14:sldId id="256"/>
            <p14:sldId id="257"/>
            <p14:sldId id="276"/>
            <p14:sldId id="262"/>
            <p14:sldId id="263"/>
            <p14:sldId id="264"/>
          </p14:sldIdLst>
        </p14:section>
        <p14:section name="Apps" id="{A2E023BC-940E-4FA3-8466-70FE991A6C0F}">
          <p14:sldIdLst>
            <p14:sldId id="268"/>
            <p14:sldId id="258"/>
            <p14:sldId id="265"/>
            <p14:sldId id="266"/>
          </p14:sldIdLst>
        </p14:section>
        <p14:section name="Field overview" id="{4BB4C8DC-4F81-4AE4-A702-83B559E6AC4D}">
          <p14:sldIdLst>
            <p14:sldId id="269"/>
            <p14:sldId id="267"/>
            <p14:sldId id="270"/>
            <p14:sldId id="277"/>
            <p14:sldId id="259"/>
            <p14:sldId id="271"/>
            <p14:sldId id="272"/>
            <p14:sldId id="273"/>
          </p14:sldIdLst>
        </p14:section>
        <p14:section name="GAT project" id="{2B2C8961-1D7C-4C1A-AC46-972565DEE9CF}">
          <p14:sldIdLst>
            <p14:sldId id="274"/>
            <p14:sldId id="275"/>
            <p14:sldId id="261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 Gordic" initials="AG" lastIdx="1" clrIdx="0">
    <p:extLst>
      <p:ext uri="{19B8F6BF-5375-455C-9EA6-DF929625EA0E}">
        <p15:presenceInfo xmlns:p15="http://schemas.microsoft.com/office/powerpoint/2012/main" userId="bf68df2505e52b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97D45-AC54-425F-8FA1-FF2BAD4D98E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5D66C-9E97-48D2-B665-0B4A816D6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6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5D66C-9E97-48D2-B665-0B4A816D6D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99EA-30D6-4003-994B-3520A4D0AAF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122C-3735-4644-86E8-3BD10E7C6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44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99EA-30D6-4003-994B-3520A4D0AAF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122C-3735-4644-86E8-3BD10E7C6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5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99EA-30D6-4003-994B-3520A4D0AAF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122C-3735-4644-86E8-3BD10E7C6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5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99EA-30D6-4003-994B-3520A4D0AAF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122C-3735-4644-86E8-3BD10E7C6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2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99EA-30D6-4003-994B-3520A4D0AAF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122C-3735-4644-86E8-3BD10E7C6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3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99EA-30D6-4003-994B-3520A4D0AAF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122C-3735-4644-86E8-3BD10E7C6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3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99EA-30D6-4003-994B-3520A4D0AAF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122C-3735-4644-86E8-3BD10E7C6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0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99EA-30D6-4003-994B-3520A4D0AAF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122C-3735-4644-86E8-3BD10E7C6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99EA-30D6-4003-994B-3520A4D0AAF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122C-3735-4644-86E8-3BD10E7C6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59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99EA-30D6-4003-994B-3520A4D0AAF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122C-3735-4644-86E8-3BD10E7C6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6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99EA-30D6-4003-994B-3520A4D0AAF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122C-3735-4644-86E8-3BD10E7C6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0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99EA-30D6-4003-994B-3520A4D0AAF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122C-3735-4644-86E8-3BD10E7C6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TheAIEpiphany" TargetMode="External"/><Relationship Id="rId2" Type="http://schemas.openxmlformats.org/officeDocument/2006/relationships/hyperlink" Target="https://github.com/gordicaleksa/pytorch-G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rdicaleksa.medium.com/how-to-get-started-with-graph-machine-learning-afa53f6f963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0B2C-3B66-4608-830C-A7A636EE3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8624" y="2402707"/>
            <a:ext cx="2926080" cy="2468880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The magic world of </a:t>
            </a:r>
            <a:br>
              <a:rPr lang="en-US" sz="5400" dirty="0"/>
            </a:br>
            <a:r>
              <a:rPr lang="en-US" sz="5400" b="1" dirty="0">
                <a:solidFill>
                  <a:srgbClr val="FF0000"/>
                </a:solidFill>
              </a:rPr>
              <a:t>Graph ML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44B9A3D-691F-40F5-8F6C-31B18A26B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" r="1" b="3613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4957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31CD-E00C-4381-B84A-4EFD1D64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Contrasting Graph ML with </a:t>
            </a:r>
            <a:r>
              <a:rPr lang="en-US" dirty="0">
                <a:solidFill>
                  <a:srgbClr val="FF0000"/>
                </a:solidFill>
              </a:rPr>
              <a:t>CV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NLP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RL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4FE9B22-61CF-4E5F-8B7D-F923B2D4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2914250"/>
            <a:ext cx="35623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5 key reinforcement learning principles">
            <a:extLst>
              <a:ext uri="{FF2B5EF4-FFF2-40B4-BE49-F238E27FC236}">
                <a16:creationId xmlns:a16="http://schemas.microsoft.com/office/drawing/2014/main" id="{9DFBADC6-0C12-4033-8CF1-C4B16569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1448826"/>
            <a:ext cx="3074987" cy="25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A7FE7-6DAB-4640-8390-154398946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37811"/>
            <a:ext cx="7588251" cy="272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29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C6C7D1-D360-4E20-B0EC-A39832375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ML – high level survey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8F556F-9F68-4CEB-98DA-8973ECEDE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64637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63D52-6AD2-4607-B087-28D47B25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embedding methods </a:t>
            </a:r>
            <a:endParaRPr lang="en-GB" dirty="0"/>
          </a:p>
        </p:txBody>
      </p:sp>
      <p:sp>
        <p:nvSpPr>
          <p:cNvPr id="5" name="AutoShape 4" descr="Word Embeddings | The Synthesis Project">
            <a:extLst>
              <a:ext uri="{FF2B5EF4-FFF2-40B4-BE49-F238E27FC236}">
                <a16:creationId xmlns:a16="http://schemas.microsoft.com/office/drawing/2014/main" id="{08B252C5-BD43-4C6A-B9CD-5AFE362671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3EAF64-E8E3-477B-B435-255A6F1C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9" y="1538287"/>
            <a:ext cx="4413250" cy="2532063"/>
          </a:xfrm>
          <a:prstGeom prst="rect">
            <a:avLst/>
          </a:prstGeom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D810C7DC-9A9A-414F-A3B1-B2B08277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7" y="1372420"/>
            <a:ext cx="3578225" cy="38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Graph embedding techniques. Embedding is a well-known technique in… | by  Estelle Scifo | Medium">
            <a:extLst>
              <a:ext uri="{FF2B5EF4-FFF2-40B4-BE49-F238E27FC236}">
                <a16:creationId xmlns:a16="http://schemas.microsoft.com/office/drawing/2014/main" id="{07C110BD-13A6-4F06-94F8-CCDD184C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659311"/>
            <a:ext cx="6096000" cy="20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F7FA163-68DD-4845-85CB-A46B7DAEAB69}"/>
              </a:ext>
            </a:extLst>
          </p:cNvPr>
          <p:cNvSpPr/>
          <p:nvPr/>
        </p:nvSpPr>
        <p:spPr>
          <a:xfrm>
            <a:off x="5300666" y="2768599"/>
            <a:ext cx="2476500" cy="660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33886C0-A122-481A-80E4-5C3560B9F55E}"/>
              </a:ext>
            </a:extLst>
          </p:cNvPr>
          <p:cNvSpPr/>
          <p:nvPr/>
        </p:nvSpPr>
        <p:spPr>
          <a:xfrm>
            <a:off x="2552701" y="4145755"/>
            <a:ext cx="492125" cy="473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928FD-F7DF-4A1B-A2A5-6D4A43A53A5C}"/>
              </a:ext>
            </a:extLst>
          </p:cNvPr>
          <p:cNvSpPr txBox="1"/>
          <p:nvPr/>
        </p:nvSpPr>
        <p:spPr>
          <a:xfrm>
            <a:off x="6670061" y="6258691"/>
            <a:ext cx="266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DeepWalk</a:t>
            </a:r>
            <a:r>
              <a:rPr lang="en-US" dirty="0"/>
              <a:t>, Node2Vec,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285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D72D-9A08-433F-8762-F3938C49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(</a:t>
            </a:r>
            <a:r>
              <a:rPr lang="en-US" sz="3200" dirty="0"/>
              <a:t>on the way from </a:t>
            </a:r>
            <a:r>
              <a:rPr lang="en-US" sz="3200" dirty="0">
                <a:solidFill>
                  <a:srgbClr val="FF0000"/>
                </a:solidFill>
              </a:rPr>
              <a:t>CV</a:t>
            </a:r>
            <a:r>
              <a:rPr lang="en-US" sz="3200" dirty="0"/>
              <a:t> to </a:t>
            </a:r>
            <a:r>
              <a:rPr lang="en-US" sz="3200" dirty="0">
                <a:solidFill>
                  <a:srgbClr val="FFC000"/>
                </a:solidFill>
              </a:rPr>
              <a:t>Graph ML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11266" name="Picture 2" descr="Blurring an Image | Apple Developer Documentation">
            <a:extLst>
              <a:ext uri="{FF2B5EF4-FFF2-40B4-BE49-F238E27FC236}">
                <a16:creationId xmlns:a16="http://schemas.microsoft.com/office/drawing/2014/main" id="{678018AA-B900-435D-84B8-15887E79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06" y="2908365"/>
            <a:ext cx="4784436" cy="35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 Comprehensive Guide to Convolutional Neural Networks — the ELI5 way | by  Sumit Saha | Towards Data Science">
            <a:extLst>
              <a:ext uri="{FF2B5EF4-FFF2-40B4-BE49-F238E27FC236}">
                <a16:creationId xmlns:a16="http://schemas.microsoft.com/office/drawing/2014/main" id="{69E0B8CA-395A-4744-9826-5320E932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6" y="1828329"/>
            <a:ext cx="5433134" cy="29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803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49723-6214-4498-8034-04CEAC4F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matrix, Laplacian, signals</a:t>
            </a:r>
            <a:endParaRPr lang="en-GB" dirty="0"/>
          </a:p>
        </p:txBody>
      </p:sp>
      <p:pic>
        <p:nvPicPr>
          <p:cNvPr id="2052" name="Picture 4" descr="Introduction to Graph Machine Learning | by Suriya Narayanan | Analytics  Vidhya | Medium">
            <a:extLst>
              <a:ext uri="{FF2B5EF4-FFF2-40B4-BE49-F238E27FC236}">
                <a16:creationId xmlns:a16="http://schemas.microsoft.com/office/drawing/2014/main" id="{3D874612-45BD-4217-8FE4-280B1ED9E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7440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avytail Stories - A blog by Noam Cohen">
            <a:extLst>
              <a:ext uri="{FF2B5EF4-FFF2-40B4-BE49-F238E27FC236}">
                <a16:creationId xmlns:a16="http://schemas.microsoft.com/office/drawing/2014/main" id="{0D222E64-E7A6-4468-8174-EF67364C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58654"/>
            <a:ext cx="4998316" cy="276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47BE-F7EE-4C55-8A29-1F0DE9DF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GNNs – spectral methods</a:t>
            </a:r>
            <a:endParaRPr lang="en-GB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074E543-9C8B-4ED0-B1A2-EC32FDAC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849438"/>
            <a:ext cx="74485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1F778C-D532-4EAB-A537-22B0593F75F6}"/>
              </a:ext>
            </a:extLst>
          </p:cNvPr>
          <p:cNvSpPr txBox="1"/>
          <p:nvPr/>
        </p:nvSpPr>
        <p:spPr>
          <a:xfrm>
            <a:off x="8004676" y="3270832"/>
            <a:ext cx="3666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>
                <a:effectLst/>
              </a:rPr>
              <a:t>Computationally </a:t>
            </a:r>
            <a:r>
              <a:rPr lang="en-GB" i="0" dirty="0">
                <a:solidFill>
                  <a:srgbClr val="FF0000"/>
                </a:solidFill>
                <a:effectLst/>
              </a:rPr>
              <a:t>expensive</a:t>
            </a:r>
            <a:r>
              <a:rPr lang="en-GB" i="0" dirty="0">
                <a:effectLst/>
              </a:rPr>
              <a:t> </a:t>
            </a:r>
            <a:r>
              <a:rPr lang="en-GB" i="0" dirty="0">
                <a:effectLst/>
                <a:latin typeface="charter"/>
              </a:rPr>
              <a:t>~O(n³)</a:t>
            </a:r>
            <a:endParaRPr lang="en-GB" dirty="0">
              <a:latin typeface="chart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>
                <a:effectLst/>
              </a:rPr>
              <a:t>Inherently </a:t>
            </a:r>
            <a:r>
              <a:rPr lang="en-GB" i="0" dirty="0" err="1">
                <a:solidFill>
                  <a:srgbClr val="FF0000"/>
                </a:solidFill>
                <a:effectLst/>
              </a:rPr>
              <a:t>transductive</a:t>
            </a:r>
            <a:endParaRPr lang="en-GB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A98F28-89AA-4454-A4B6-A7BF94C46594}"/>
              </a:ext>
            </a:extLst>
          </p:cNvPr>
          <p:cNvSpPr txBox="1"/>
          <p:nvPr/>
        </p:nvSpPr>
        <p:spPr>
          <a:xfrm>
            <a:off x="8004676" y="2240067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Mathematical notion of convolution</a:t>
            </a:r>
            <a:endParaRPr lang="en-GB" i="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B00320-0A8D-4FC1-8F82-F22E806CF105}"/>
              </a:ext>
            </a:extLst>
          </p:cNvPr>
          <p:cNvSpPr txBox="1"/>
          <p:nvPr/>
        </p:nvSpPr>
        <p:spPr>
          <a:xfrm>
            <a:off x="8004676" y="5134338"/>
            <a:ext cx="136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Chebnets</a:t>
            </a:r>
            <a:r>
              <a:rPr lang="en-US" dirty="0"/>
              <a:t>:</a:t>
            </a:r>
          </a:p>
          <a:p>
            <a:r>
              <a:rPr lang="en-US" dirty="0"/>
              <a:t>k-hop, faster</a:t>
            </a:r>
            <a:endParaRPr lang="en-GB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5584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7532-F24F-4BFC-B881-2A3DBEDA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GNNs</a:t>
            </a:r>
            <a:endParaRPr lang="en-GB" dirty="0"/>
          </a:p>
        </p:txBody>
      </p:sp>
      <p:pic>
        <p:nvPicPr>
          <p:cNvPr id="12290" name="Picture 2" descr="GraphSAGE">
            <a:extLst>
              <a:ext uri="{FF2B5EF4-FFF2-40B4-BE49-F238E27FC236}">
                <a16:creationId xmlns:a16="http://schemas.microsoft.com/office/drawing/2014/main" id="{E7BA8EBC-43FB-4A39-9B70-AC2E23A42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55" y="4341421"/>
            <a:ext cx="6825674" cy="23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27577F4-A251-47CC-9518-BA60D3F54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1" y="2466543"/>
            <a:ext cx="4755371" cy="292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E5B40E8-3B8A-4002-A91C-0196A5931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49581" y="1316753"/>
            <a:ext cx="5320748" cy="2773363"/>
          </a:xfrm>
        </p:spPr>
      </p:pic>
    </p:spTree>
    <p:extLst>
      <p:ext uri="{BB962C8B-B14F-4D97-AF65-F5344CB8AC3E}">
        <p14:creationId xmlns:p14="http://schemas.microsoft.com/office/powerpoint/2010/main" val="4132379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1FD1-5FC5-4CCB-B36D-8DF1BB2B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GNN expressivity (going beyond WL)</a:t>
            </a:r>
            <a:endParaRPr lang="en-GB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515AF73-CADF-443E-986F-D6D726B9D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4" y="2105740"/>
            <a:ext cx="7083696" cy="19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F4C05442-F23E-41D4-9142-FD035F7B5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84" y="4657340"/>
            <a:ext cx="52673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87D585-9CAD-46AF-8AE5-ADCAC97A4152}"/>
              </a:ext>
            </a:extLst>
          </p:cNvPr>
          <p:cNvSpPr txBox="1"/>
          <p:nvPr/>
        </p:nvSpPr>
        <p:spPr>
          <a:xfrm>
            <a:off x="6344084" y="4288008"/>
            <a:ext cx="333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solution: counting subgraphs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D67EF-7DD2-4404-9EF7-BE02F51E401F}"/>
              </a:ext>
            </a:extLst>
          </p:cNvPr>
          <p:cNvSpPr txBox="1"/>
          <p:nvPr/>
        </p:nvSpPr>
        <p:spPr>
          <a:xfrm>
            <a:off x="434704" y="1690688"/>
            <a:ext cx="279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these graphs the same?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33727-E3C9-43C7-9ADD-3E527DA01AF8}"/>
              </a:ext>
            </a:extLst>
          </p:cNvPr>
          <p:cNvSpPr txBox="1"/>
          <p:nvPr/>
        </p:nvSpPr>
        <p:spPr>
          <a:xfrm>
            <a:off x="580591" y="6079663"/>
            <a:ext cx="473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expressive -&gt; better for your problem? No.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066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49FD-6D6C-46E6-A47E-1604C382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graphs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70287-3F5D-4662-BC59-1041C89A5BE1}"/>
              </a:ext>
            </a:extLst>
          </p:cNvPr>
          <p:cNvSpPr txBox="1"/>
          <p:nvPr/>
        </p:nvSpPr>
        <p:spPr>
          <a:xfrm>
            <a:off x="8561070" y="4895930"/>
            <a:ext cx="6846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Representing time as a vector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Temporal neighborhood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B39D0-0C62-4F61-B2E3-D4509A76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20" y="2035175"/>
            <a:ext cx="6715125" cy="4457700"/>
          </a:xfrm>
          <a:prstGeom prst="rect">
            <a:avLst/>
          </a:prstGeom>
        </p:spPr>
      </p:pic>
      <p:pic>
        <p:nvPicPr>
          <p:cNvPr id="14342" name="Picture 6" descr="Clock PNG Images, Free Transparent Clock Download - KindPNG">
            <a:extLst>
              <a:ext uri="{FF2B5EF4-FFF2-40B4-BE49-F238E27FC236}">
                <a16:creationId xmlns:a16="http://schemas.microsoft.com/office/drawing/2014/main" id="{ED183A54-C1AD-49BE-B9B1-53EECD8E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035175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812B50-984D-43B9-8769-BF272F2E3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07" y="5927885"/>
            <a:ext cx="4127211" cy="7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35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FBD3F-4FE5-4AB2-9FA4-744D8EFC3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GAT project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69B322-3630-482F-924A-851D34645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772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BAE7FB2-CDB6-4D10-9CC4-C625194958EF}"/>
              </a:ext>
            </a:extLst>
          </p:cNvPr>
          <p:cNvSpPr/>
          <p:nvPr/>
        </p:nvSpPr>
        <p:spPr>
          <a:xfrm>
            <a:off x="1473694" y="1614087"/>
            <a:ext cx="9596761" cy="48787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020BB-D628-45D2-A374-4AA692AA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graphs?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65F82F-45F4-4F56-A410-132FE884A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61136"/>
            <a:ext cx="4351338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3E87CF-11ED-46C0-A299-2772B9A5733D}"/>
              </a:ext>
            </a:extLst>
          </p:cNvPr>
          <p:cNvSpPr txBox="1"/>
          <p:nvPr/>
        </p:nvSpPr>
        <p:spPr>
          <a:xfrm>
            <a:off x="2131794" y="3775195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Nodes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73D525-8A0E-42D4-B065-E32D4E3B0A91}"/>
              </a:ext>
            </a:extLst>
          </p:cNvPr>
          <p:cNvSpPr txBox="1"/>
          <p:nvPr/>
        </p:nvSpPr>
        <p:spPr>
          <a:xfrm>
            <a:off x="8907163" y="3852139"/>
            <a:ext cx="103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Edges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40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53A7-44BF-4A12-A22E-0D729868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 – Graph Attention Network project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050C6-DB00-4352-9C31-46CA14AE8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946"/>
            <a:ext cx="10905457" cy="5283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08F476-A40B-4E46-9EC4-E193A44E4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6" y="3005793"/>
            <a:ext cx="4675810" cy="36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4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128D-C17D-47FB-8246-AB9F1371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Attention Network (GAT) project</a:t>
            </a:r>
            <a:endParaRPr lang="en-GB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74A2286-9406-4C40-AA4B-98FC9894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34" y="1617042"/>
            <a:ext cx="4992454" cy="50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AEEB4502-0CC7-49D6-A470-680EDA61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50" y="4147833"/>
            <a:ext cx="26384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22ACF-487C-4407-9868-406C7EF20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4306"/>
            <a:ext cx="3838575" cy="2657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37D5EF-4BC2-41C1-BA14-362FC6514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" y="4147833"/>
            <a:ext cx="3810000" cy="2638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B7A1A-5110-46A7-8E91-CFBF5C894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750" y="1472407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82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F56F-5FD4-433C-BBEA-739E94E4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learning resources for Graph ML: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42EB-0855-4D7E-8254-D0D59783A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https://github.com/gordicaleksa/pytorch-GAT</a:t>
            </a:r>
            <a:r>
              <a:rPr lang="en-GB" dirty="0"/>
              <a:t> (Graph Attention Net)</a:t>
            </a:r>
          </a:p>
          <a:p>
            <a:r>
              <a:rPr lang="en-GB" dirty="0">
                <a:hlinkClick r:id="rId3"/>
              </a:rPr>
              <a:t>https://www.youtube.com/c/TheAIEpiphany</a:t>
            </a:r>
            <a:r>
              <a:rPr lang="en-GB" dirty="0"/>
              <a:t> (lots of Graph ML vids)</a:t>
            </a:r>
          </a:p>
          <a:p>
            <a:r>
              <a:rPr lang="en-GB" dirty="0">
                <a:hlinkClick r:id="rId4"/>
              </a:rPr>
              <a:t>https://gordicaleksa.medium.com/how-to-get-started-with-graph-machine-learning-afa53f6f963a</a:t>
            </a:r>
            <a:r>
              <a:rPr lang="en-GB" dirty="0"/>
              <a:t> (getting started with Graph ML)</a:t>
            </a:r>
          </a:p>
        </p:txBody>
      </p:sp>
    </p:spTree>
    <p:extLst>
      <p:ext uri="{BB962C8B-B14F-4D97-AF65-F5344CB8AC3E}">
        <p14:creationId xmlns:p14="http://schemas.microsoft.com/office/powerpoint/2010/main" val="123363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CD6A-A194-4157-881D-1D933BAC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DAA14-70C6-44FF-986C-8D231C5F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608B98-9D59-4DDF-A1F1-DE8AD14F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11772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483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392B1E0A-8FB4-4FE4-8492-EA2D9AB77160}"/>
              </a:ext>
            </a:extLst>
          </p:cNvPr>
          <p:cNvSpPr/>
          <p:nvPr/>
        </p:nvSpPr>
        <p:spPr>
          <a:xfrm>
            <a:off x="5203313" y="1296339"/>
            <a:ext cx="2543296" cy="141107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06761A-C0A3-4349-9682-C2F41061E186}"/>
              </a:ext>
            </a:extLst>
          </p:cNvPr>
          <p:cNvSpPr/>
          <p:nvPr/>
        </p:nvSpPr>
        <p:spPr>
          <a:xfrm>
            <a:off x="5962260" y="1847461"/>
            <a:ext cx="6694397" cy="3714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73FD1-868A-4371-A0E4-3A6354EC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 shades of graphs</a:t>
            </a:r>
            <a:endParaRPr lang="en-GB" dirty="0"/>
          </a:p>
        </p:txBody>
      </p:sp>
      <p:pic>
        <p:nvPicPr>
          <p:cNvPr id="5" name="Content Placeholder 4" descr="A close-up of a dart board&#10;&#10;Description automatically generated with medium confidence">
            <a:extLst>
              <a:ext uri="{FF2B5EF4-FFF2-40B4-BE49-F238E27FC236}">
                <a16:creationId xmlns:a16="http://schemas.microsoft.com/office/drawing/2014/main" id="{9B9A4030-B9A6-4440-8B36-86F23EA4D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" y="2506662"/>
            <a:ext cx="4351338" cy="4351338"/>
          </a:xfrm>
        </p:spPr>
      </p:pic>
      <p:pic>
        <p:nvPicPr>
          <p:cNvPr id="7" name="Picture 6" descr="A picture containing text, pool ball, sport, pool table&#10;&#10;Description automatically generated">
            <a:extLst>
              <a:ext uri="{FF2B5EF4-FFF2-40B4-BE49-F238E27FC236}">
                <a16:creationId xmlns:a16="http://schemas.microsoft.com/office/drawing/2014/main" id="{46810A09-E554-42CB-8DAD-692E9670C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64" y="2341825"/>
            <a:ext cx="5040086" cy="3024052"/>
          </a:xfrm>
          <a:prstGeom prst="rect">
            <a:avLst/>
          </a:prstGeom>
        </p:spPr>
      </p:pic>
      <p:pic>
        <p:nvPicPr>
          <p:cNvPr id="10" name="Picture 9" descr="A picture containing arrow&#10;&#10;Description automatically generated">
            <a:extLst>
              <a:ext uri="{FF2B5EF4-FFF2-40B4-BE49-F238E27FC236}">
                <a16:creationId xmlns:a16="http://schemas.microsoft.com/office/drawing/2014/main" id="{C4E9652D-5CCC-432B-A29C-322E5E19D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63" y="1373440"/>
            <a:ext cx="789899" cy="1097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F3CA00-5AC7-4E04-9CDA-1C1D77270AB9}"/>
              </a:ext>
            </a:extLst>
          </p:cNvPr>
          <p:cNvSpPr txBox="1"/>
          <p:nvPr/>
        </p:nvSpPr>
        <p:spPr>
          <a:xfrm>
            <a:off x="4445393" y="5569545"/>
            <a:ext cx="24209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Simplifying assumption: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Undirected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Self-edges</a:t>
            </a:r>
          </a:p>
        </p:txBody>
      </p:sp>
    </p:spTree>
    <p:extLst>
      <p:ext uri="{BB962C8B-B14F-4D97-AF65-F5344CB8AC3E}">
        <p14:creationId xmlns:p14="http://schemas.microsoft.com/office/powerpoint/2010/main" val="2649767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E004532-BBE7-437C-9955-64F33EA0142E}"/>
              </a:ext>
            </a:extLst>
          </p:cNvPr>
          <p:cNvSpPr/>
          <p:nvPr/>
        </p:nvSpPr>
        <p:spPr>
          <a:xfrm>
            <a:off x="180597" y="2733470"/>
            <a:ext cx="7520475" cy="3899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FEAE4-FDF4-4F96-803D-82EA345A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care about: </a:t>
            </a:r>
            <a:r>
              <a:rPr lang="en-US" b="1" dirty="0">
                <a:solidFill>
                  <a:srgbClr val="FF0000"/>
                </a:solidFill>
              </a:rPr>
              <a:t>features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4135FD-CA0B-4DB9-A79F-47A2844D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53" y="3190669"/>
            <a:ext cx="4755371" cy="292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D29F2-56F2-4E3A-B297-832ED4244CB5}"/>
              </a:ext>
            </a:extLst>
          </p:cNvPr>
          <p:cNvSpPr txBox="1"/>
          <p:nvPr/>
        </p:nvSpPr>
        <p:spPr>
          <a:xfrm>
            <a:off x="7884367" y="2267339"/>
            <a:ext cx="3824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 </a:t>
            </a:r>
            <a:r>
              <a:rPr lang="en-US" dirty="0">
                <a:solidFill>
                  <a:srgbClr val="FF0000"/>
                </a:solidFill>
              </a:rPr>
              <a:t>node</a:t>
            </a:r>
            <a:r>
              <a:rPr lang="en-US" dirty="0"/>
              <a:t> features example: </a:t>
            </a:r>
            <a:r>
              <a:rPr lang="en-US" b="1" dirty="0">
                <a:solidFill>
                  <a:srgbClr val="FFC000"/>
                </a:solidFill>
              </a:rPr>
              <a:t>Cora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Vocab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word present in this paper/node?</a:t>
            </a:r>
            <a:endParaRPr lang="en-GB" dirty="0"/>
          </a:p>
        </p:txBody>
      </p:sp>
      <p:sp>
        <p:nvSpPr>
          <p:cNvPr id="7" name="AutoShape 2" descr="SVG Image">
            <a:extLst>
              <a:ext uri="{FF2B5EF4-FFF2-40B4-BE49-F238E27FC236}">
                <a16:creationId xmlns:a16="http://schemas.microsoft.com/office/drawing/2014/main" id="{3EDD152F-4DFB-4490-B13B-37CC7B354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VG Image">
            <a:extLst>
              <a:ext uri="{FF2B5EF4-FFF2-40B4-BE49-F238E27FC236}">
                <a16:creationId xmlns:a16="http://schemas.microsoft.com/office/drawing/2014/main" id="{B555A2D8-9515-4BA8-B36E-D52BAD63BE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FD400-3AF5-41D7-B9AD-8C491C691BFE}"/>
              </a:ext>
            </a:extLst>
          </p:cNvPr>
          <p:cNvSpPr txBox="1"/>
          <p:nvPr/>
        </p:nvSpPr>
        <p:spPr>
          <a:xfrm>
            <a:off x="7884367" y="3733800"/>
            <a:ext cx="338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features example: </a:t>
            </a:r>
            <a:r>
              <a:rPr lang="en-US" b="1" dirty="0">
                <a:solidFill>
                  <a:srgbClr val="FFC000"/>
                </a:solidFill>
              </a:rPr>
              <a:t>molecules</a:t>
            </a:r>
          </a:p>
        </p:txBody>
      </p:sp>
    </p:spTree>
    <p:extLst>
      <p:ext uri="{BB962C8B-B14F-4D97-AF65-F5344CB8AC3E}">
        <p14:creationId xmlns:p14="http://schemas.microsoft.com/office/powerpoint/2010/main" val="1201919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40AF-F346-4938-8587-FED06CC5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Neural Networks (GNNs)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4501FE-2862-420E-A419-90A398037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37" y="2282825"/>
            <a:ext cx="834812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1CE996-FEEE-4C59-9F4E-BF2B5E139F3A}"/>
              </a:ext>
            </a:extLst>
          </p:cNvPr>
          <p:cNvSpPr txBox="1"/>
          <p:nvPr/>
        </p:nvSpPr>
        <p:spPr>
          <a:xfrm>
            <a:off x="7977673" y="1063427"/>
            <a:ext cx="3834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Abstract 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Graph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classification</a:t>
            </a:r>
            <a:r>
              <a:rPr lang="en-US" dirty="0"/>
              <a:t>/</a:t>
            </a:r>
            <a:r>
              <a:rPr lang="en-US" dirty="0">
                <a:solidFill>
                  <a:srgbClr val="FFFF00"/>
                </a:solidFill>
              </a:rPr>
              <a:t>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Node/edge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classification</a:t>
            </a:r>
            <a:r>
              <a:rPr lang="en-US" dirty="0"/>
              <a:t>/</a:t>
            </a:r>
            <a:r>
              <a:rPr lang="en-US" dirty="0">
                <a:solidFill>
                  <a:srgbClr val="FFFF00"/>
                </a:solidFill>
              </a:rPr>
              <a:t>regression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122" name="Picture 2" descr="AI &amp; Machine Learning Black Boxes: The Need for Transparency and  Accountability - KDnuggets">
            <a:extLst>
              <a:ext uri="{FF2B5EF4-FFF2-40B4-BE49-F238E27FC236}">
                <a16:creationId xmlns:a16="http://schemas.microsoft.com/office/drawing/2014/main" id="{F166AB92-1F3F-41CA-B502-05ABC5E9E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38" y="2282825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7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973203-979B-4424-AC51-02809D35A7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ML - applications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7DB23B-1CBB-4951-8F52-0495C9D49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209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9EB9-0D4F-4A67-902D-0E2FD319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ML apps</a:t>
            </a:r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540ECB8-9843-4D34-B01D-D2C031DD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8" y="3719458"/>
            <a:ext cx="7020666" cy="30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0363D65-17A7-4F79-BC89-5EDBB929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4" y="1871817"/>
            <a:ext cx="9525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5BC1B7C-E49E-482C-8C0F-143B7D580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74" y="0"/>
            <a:ext cx="6247290" cy="43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CFF2-71D6-4AF2-889A-B9970DD7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ML apps – fundamental science</a:t>
            </a:r>
            <a:endParaRPr lang="en-GB" dirty="0"/>
          </a:p>
        </p:txBody>
      </p:sp>
      <p:pic>
        <p:nvPicPr>
          <p:cNvPr id="7172" name="Picture 4" descr="60-Year-Old Physics Theory Proven by IceCube Detection of a High-Energy  Particle">
            <a:extLst>
              <a:ext uri="{FF2B5EF4-FFF2-40B4-BE49-F238E27FC236}">
                <a16:creationId xmlns:a16="http://schemas.microsoft.com/office/drawing/2014/main" id="{78C25A9A-8B80-4744-93C7-CCD4CD75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2847068"/>
            <a:ext cx="5380175" cy="38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0C7CB-34F6-4756-96ED-B2CA2E27A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435" y="1222700"/>
            <a:ext cx="5972175" cy="5467350"/>
          </a:xfrm>
          <a:prstGeom prst="rect">
            <a:avLst/>
          </a:prstGeom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62D61AC-4C5D-4E86-9D01-2856AAF6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84" y="2015413"/>
            <a:ext cx="4808816" cy="46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ED30541C-0DF9-4C94-AAF8-B472A0D0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18" y="1588005"/>
            <a:ext cx="5826574" cy="453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0BD63384-8754-401D-9660-C7B62A69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67" y="2997421"/>
            <a:ext cx="6297378" cy="354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20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258</Words>
  <Application>Microsoft Office PowerPoint</Application>
  <PresentationFormat>Widescreen</PresentationFormat>
  <Paragraphs>51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charter</vt:lpstr>
      <vt:lpstr>Rockwell</vt:lpstr>
      <vt:lpstr>Office Theme</vt:lpstr>
      <vt:lpstr>The magic world of  Graph ML</vt:lpstr>
      <vt:lpstr>What are graphs?</vt:lpstr>
      <vt:lpstr>PowerPoint Presentation</vt:lpstr>
      <vt:lpstr>50 shades of graphs</vt:lpstr>
      <vt:lpstr>What we care about: features</vt:lpstr>
      <vt:lpstr>Graph Neural Networks (GNNs)</vt:lpstr>
      <vt:lpstr>Graph ML - applications</vt:lpstr>
      <vt:lpstr>Graph ML apps</vt:lpstr>
      <vt:lpstr>Graph ML apps – fundamental science</vt:lpstr>
      <vt:lpstr>Contrasting Graph ML with CV, NLP, RL</vt:lpstr>
      <vt:lpstr>Graph ML – high level survey</vt:lpstr>
      <vt:lpstr>Graph embedding methods </vt:lpstr>
      <vt:lpstr>Convolution (on the way from CV to Graph ML)</vt:lpstr>
      <vt:lpstr>Adjacency matrix, Laplacian, signals</vt:lpstr>
      <vt:lpstr>GNNs – spectral methods</vt:lpstr>
      <vt:lpstr>Spatial GNNs</vt:lpstr>
      <vt:lpstr>GNN expressivity (going beyond WL)</vt:lpstr>
      <vt:lpstr>Dynamic graphs</vt:lpstr>
      <vt:lpstr>GAT project</vt:lpstr>
      <vt:lpstr>GAT – Graph Attention Network project</vt:lpstr>
      <vt:lpstr>Graph Attention Network (GAT) project</vt:lpstr>
      <vt:lpstr>Further learning resources for Graph ML: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magic world of  Graph ML</dc:title>
  <dc:creator>Aleksa Gordic</dc:creator>
  <cp:lastModifiedBy>Aleksa Gordic</cp:lastModifiedBy>
  <cp:revision>38</cp:revision>
  <dcterms:created xsi:type="dcterms:W3CDTF">2021-04-14T19:04:44Z</dcterms:created>
  <dcterms:modified xsi:type="dcterms:W3CDTF">2021-04-20T12:16:20Z</dcterms:modified>
</cp:coreProperties>
</file>